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6707" r:id="rId3"/>
    <p:sldId id="6713" r:id="rId4"/>
    <p:sldId id="6708" r:id="rId5"/>
    <p:sldId id="6714" r:id="rId6"/>
    <p:sldId id="6709" r:id="rId7"/>
    <p:sldId id="6715" r:id="rId8"/>
    <p:sldId id="6710" r:id="rId9"/>
    <p:sldId id="6711" r:id="rId10"/>
    <p:sldId id="6716" r:id="rId11"/>
    <p:sldId id="6712" r:id="rId12"/>
    <p:sldId id="671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tolini Stefania" initials="BS" lastIdx="2" clrIdx="0">
    <p:extLst>
      <p:ext uri="{19B8F6BF-5375-455C-9EA6-DF929625EA0E}">
        <p15:presenceInfo xmlns:p15="http://schemas.microsoft.com/office/powerpoint/2012/main" userId="S::stefania.bertolini@iulm.it::85dcd6a8-097e-449a-bf39-a616278e24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C44A"/>
    <a:srgbClr val="07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189" autoAdjust="0"/>
  </p:normalViewPr>
  <p:slideViewPr>
    <p:cSldViewPr snapToGrid="0">
      <p:cViewPr varScale="1">
        <p:scale>
          <a:sx n="78" d="100"/>
          <a:sy n="78" d="100"/>
        </p:scale>
        <p:origin x="696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8CD8FE-A690-FE8F-6781-90A199B85C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9FAF3-3349-4EF3-A773-3BCA7BA58813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AF11279-3676-3572-ED25-AF75CDF22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03664"/>
            <a:ext cx="2971800" cy="52948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1D234C9-8EA8-8C0E-532B-25613672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0575"/>
            <a:ext cx="2137410" cy="555538"/>
          </a:xfrm>
          <a:prstGeom prst="rect">
            <a:avLst/>
          </a:prstGeom>
        </p:spPr>
      </p:pic>
      <p:sp>
        <p:nvSpPr>
          <p:cNvPr id="10" name="Segnaposto intestazione 9">
            <a:extLst>
              <a:ext uri="{FF2B5EF4-FFF2-40B4-BE49-F238E27FC236}">
                <a16:creationId xmlns:a16="http://schemas.microsoft.com/office/drawing/2014/main" id="{ADD9CB1D-0622-7C4A-7BA3-6E878E7A25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4034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F5940-0719-40AD-8CCA-DFD29E698977}" type="datetimeFigureOut">
              <a:rPr lang="it-IT" smtClean="0"/>
              <a:t>02/08/2023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86003-530F-46CA-BEAA-3C6DB0096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6142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190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B4EC9D-69F7-021A-DC31-5046142C0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8A64906-C262-4549-2747-704F379B3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505245-1E54-E51F-9584-EA0F14BA2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02/08/2023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58D446-B859-0BE3-EA24-31C7CF793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30C716-2546-5D7E-DAFC-D7173F84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94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2329AB-C9EF-AF64-B4ED-4AEE52AA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5CB2A8-2F81-32AC-01CE-C7B8622A9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36F60E-E619-85A8-565E-D6EA4167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02/08/2023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01D729-12DF-0044-6052-1DAAA39D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DE227C-3154-FE95-E36F-3C7B5E75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98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514EC8E-EDC3-2CE5-A6B2-B5DC89F51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8E6698-7FE4-6846-1E11-FCEE9CDDF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047FE6-1CBB-0817-E2A2-8E84EAC2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02/08/2023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AB835D-4D1B-D080-202C-CE6CEE75C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E504BF-DF12-CF01-B001-8F968CC8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A439F8-AE65-55E4-D817-7CE71C52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EC3991-B139-A4AA-BC87-E37837361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D56F5A-249B-FDF7-E7CB-C5E0148C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02/08/2023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DC8F07-21AF-5DAE-9DF7-1E561EC5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DD8A4B-E09C-C22B-BE7B-8E8A104C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74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7246A-6785-EAAA-0BC1-C2773021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A90BB0-BBEA-F77C-046F-DDABEC810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2B3AE7-69F5-CAC2-CE0C-4E27CB80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02/08/2023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FDFA9C-8E0E-AF74-9F0C-3F935F48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0CD584-DACA-1325-5165-EE45C8B3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55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B0EEA7-EB23-145D-2241-8238A845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DAE341-2C99-D28F-EB25-CCCEBA7DF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A0B0E5-4084-1B40-A3F8-17263C755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547A98-E079-59F5-6EA0-80BACB4A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02/08/2023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651A79-E214-CC96-0C5C-DB331247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B5F531-8230-F9C0-8DD5-83A8A881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87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298D5-6125-9B3F-0332-20BF4C30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3CAF39-3CB6-CF2A-E4DA-961777FD3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052312-41D6-0088-057F-7D9486502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06D09D-20C3-533D-DA66-0FCD2ED7D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9092E80-8691-EDCF-CFED-FE7E8DE8F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99651B-22F9-9FE6-48AD-94F7FA7C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02/08/2023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A2468E8-39E1-41A3-999B-E55D2789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54A1DA0-3148-965F-E204-21F95D86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46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002AE4-395C-6E78-66BA-5DA37600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90CF001-1C53-E8F4-AB9E-A89B16D1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02/08/2023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7E1FA1-DB31-D6D6-19E3-2E61A469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643C969-50BF-C661-9CFA-38F60C88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2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BB168B-B7F4-DCD0-584C-859AF595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02/08/2023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F9F9744-35EF-017B-F4EB-46F7E319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EA126D-542A-6034-8A9D-CCF5DE34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18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D9A47-80B1-0328-6604-8D6DFBA7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F3830C-2EC8-3A5C-C37C-45047774B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4CD59E-180D-AAB8-83D0-CF77B7350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3547E4-8D38-0C3E-70D9-7280B511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02/08/2023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6EA6A3-FBD5-7AA3-5596-487F5383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C69187-41EB-7D8C-57A4-A60C61DD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91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9434C8-5311-D06E-80B6-9E47B25C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EEB72FA-AED9-7FC2-EFA5-FE6EE6B67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E57C7C-3AED-6658-28EC-34AFC80EA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6A7ECA-5AE6-CF78-12AF-014B0C78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02/08/2023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7482AC-D41C-CC42-6FF5-9BAA8035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171BEC-02FB-1958-4439-FBD36F16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71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E7EE4A-E619-2AAB-5CD5-6C8C5441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9839B0-695B-4EB0-BAFE-21C24EAB0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352CFE-BF1B-1D09-B88D-7BAB63EBB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9994-8199-41A7-96EE-3436E6481E9C}" type="datetimeFigureOut">
              <a:rPr lang="it-IT" smtClean="0"/>
              <a:t>02/08/2023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E921D7-DF9E-9F7C-7FDE-93ACEFBB6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25CBD4-8749-CBE5-4032-732FA2C2B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0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B61A964D-B8CC-1CE8-EBD2-98ABFE4D5810}"/>
              </a:ext>
            </a:extLst>
          </p:cNvPr>
          <p:cNvSpPr>
            <a:spLocks/>
          </p:cNvSpPr>
          <p:nvPr/>
        </p:nvSpPr>
        <p:spPr>
          <a:xfrm>
            <a:off x="0" y="4656367"/>
            <a:ext cx="12192000" cy="387169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schermata, cartone animato, arte&#10;&#10;Descrizione generata automaticamente">
            <a:extLst>
              <a:ext uri="{FF2B5EF4-FFF2-40B4-BE49-F238E27FC236}">
                <a16:creationId xmlns:a16="http://schemas.microsoft.com/office/drawing/2014/main" id="{671CF96A-F92F-5A58-B7F1-FCBBA5F524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256"/>
            <a:ext cx="12192000" cy="321211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1FB7D75-F4BF-5328-69E7-49D699037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311568" y="2539342"/>
            <a:ext cx="10806544" cy="1379176"/>
          </a:xfrm>
        </p:spPr>
        <p:txBody>
          <a:bodyPr>
            <a:noAutofit/>
          </a:bodyPr>
          <a:lstStyle/>
          <a:p>
            <a:pPr algn="l"/>
            <a:r>
              <a:rPr lang="it-IT" sz="4400" b="1" dirty="0">
                <a:solidFill>
                  <a:schemeClr val="bg1"/>
                </a:solidFill>
                <a:cs typeface="Arial" panose="020B0604020202020204" pitchFamily="34" charset="0"/>
              </a:rPr>
              <a:t>Il segreto italiano. </a:t>
            </a:r>
            <a:br>
              <a:rPr lang="it-IT" sz="40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it-IT" sz="2400" dirty="0">
                <a:solidFill>
                  <a:schemeClr val="bg1"/>
                </a:solidFill>
                <a:cs typeface="Arial" panose="020B0604020202020204" pitchFamily="34" charset="0"/>
              </a:rPr>
              <a:t>Come mai l’Italia è </a:t>
            </a:r>
            <a:br>
              <a:rPr lang="it-IT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it-IT" sz="2400" dirty="0">
                <a:solidFill>
                  <a:schemeClr val="bg1"/>
                </a:solidFill>
                <a:cs typeface="Arial" panose="020B0604020202020204" pitchFamily="34" charset="0"/>
              </a:rPr>
              <a:t>la seconda potenza industriale</a:t>
            </a:r>
            <a:br>
              <a:rPr lang="it-IT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it-IT" sz="2400" dirty="0">
                <a:solidFill>
                  <a:schemeClr val="bg1"/>
                </a:solidFill>
                <a:cs typeface="Arial" panose="020B0604020202020204" pitchFamily="34" charset="0"/>
              </a:rPr>
              <a:t>in Europa e settima al mondo?</a:t>
            </a:r>
            <a:endParaRPr lang="it-IT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03F5C2E-EADD-C238-ACA9-5538B9B65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804" y="4703378"/>
            <a:ext cx="9211260" cy="38716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mbit Light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dirty="0">
              <a:solidFill>
                <a:schemeClr val="bg1"/>
              </a:solidFill>
              <a:latin typeface="Ambit Light" panose="000004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7D68D2-2CC0-776B-9398-7F4710D3A8A8}"/>
              </a:ext>
            </a:extLst>
          </p:cNvPr>
          <p:cNvSpPr txBox="1"/>
          <p:nvPr/>
        </p:nvSpPr>
        <p:spPr>
          <a:xfrm>
            <a:off x="1339276" y="5168733"/>
            <a:ext cx="63638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Alunni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913FA198-E412-0812-024D-ED494D38A3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6" y="292347"/>
            <a:ext cx="3956949" cy="70501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576EEE-61D7-9A94-71C2-6C3E0AE89541}"/>
              </a:ext>
            </a:extLst>
          </p:cNvPr>
          <p:cNvSpPr txBox="1"/>
          <p:nvPr/>
        </p:nvSpPr>
        <p:spPr>
          <a:xfrm>
            <a:off x="8585201" y="5168733"/>
            <a:ext cx="2387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………………………..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A.S.: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………………………..</a:t>
            </a:r>
          </a:p>
        </p:txBody>
      </p:sp>
      <p:pic>
        <p:nvPicPr>
          <p:cNvPr id="7" name="Immagine 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1B80414B-7995-0F78-7381-0EBB295D3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59" y="47497"/>
            <a:ext cx="3159693" cy="12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5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D09AFC2-22E5-BB05-E3FA-F0C5813E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2" y="1801533"/>
            <a:ext cx="11813308" cy="4817807"/>
          </a:xfrm>
        </p:spPr>
        <p:txBody>
          <a:bodyPr>
            <a:noAutofit/>
          </a:bodyPr>
          <a:lstStyle/>
          <a:p>
            <a:r>
              <a:rPr lang="it-IT" sz="2000" dirty="0">
                <a:latin typeface="+mj-lt"/>
                <a:cs typeface="Arial" panose="020B0604020202020204" pitchFamily="34" charset="0"/>
              </a:rPr>
              <a:t>Arte e cultura: l’azienda organizza spettacoli ed eventi o finanzia la ristrutturazione di edifici?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endParaRPr lang="it-IT" sz="2000" dirty="0">
              <a:latin typeface="+mj-lt"/>
              <a:cs typeface="Arial" panose="020B0604020202020204" pitchFamily="34" charset="0"/>
            </a:endParaRP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Inclusione: l’azienda manifesta il suo supporto ai temi di </a:t>
            </a:r>
            <a:r>
              <a:rPr lang="it-IT" sz="2000" dirty="0" err="1">
                <a:latin typeface="+mj-lt"/>
                <a:cs typeface="Arial" panose="020B0604020202020204" pitchFamily="34" charset="0"/>
              </a:rPr>
              <a:t>diversity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 &amp; </a:t>
            </a:r>
            <a:r>
              <a:rPr lang="it-IT" sz="2000" dirty="0" err="1">
                <a:latin typeface="+mj-lt"/>
                <a:cs typeface="Arial" panose="020B0604020202020204" pitchFamily="34" charset="0"/>
              </a:rPr>
              <a:t>inclusion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?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03B14D5C-2140-2352-A3E8-DCB17A2BB4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181509"/>
            <a:ext cx="1937227" cy="345156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1FEE322F-59A7-FF36-DC71-2A9972254ED2}"/>
              </a:ext>
            </a:extLst>
          </p:cNvPr>
          <p:cNvSpPr txBox="1">
            <a:spLocks/>
          </p:cNvSpPr>
          <p:nvPr/>
        </p:nvSpPr>
        <p:spPr>
          <a:xfrm>
            <a:off x="0" y="861260"/>
            <a:ext cx="12192000" cy="727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2800" b="1" dirty="0">
                <a:solidFill>
                  <a:srgbClr val="076633"/>
                </a:solidFill>
                <a:cs typeface="Arial" panose="020B0604020202020204" pitchFamily="34" charset="0"/>
              </a:rPr>
              <a:t>I rapporti con il territorio dell’impresa locale prescelta </a:t>
            </a:r>
            <a:r>
              <a:rPr lang="it-IT" altLang="it-IT" sz="1800" b="1" dirty="0">
                <a:solidFill>
                  <a:srgbClr val="076633"/>
                </a:solidFill>
                <a:cs typeface="Arial" panose="020B0604020202020204" pitchFamily="34" charset="0"/>
              </a:rPr>
              <a:t>(2/2)</a:t>
            </a:r>
            <a:endParaRPr lang="it-IT" sz="1800" b="1" dirty="0">
              <a:solidFill>
                <a:srgbClr val="076633"/>
              </a:solidFill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FC1DD70-6D86-A57E-D189-F95C53DE3D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3455E8B-CC53-1F37-C1D7-F903049802C7}"/>
              </a:ext>
            </a:extLst>
          </p:cNvPr>
          <p:cNvSpPr>
            <a:spLocks/>
          </p:cNvSpPr>
          <p:nvPr/>
        </p:nvSpPr>
        <p:spPr>
          <a:xfrm>
            <a:off x="8996218" y="248902"/>
            <a:ext cx="2915417" cy="264442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A76E0A76-AB35-2014-A536-613611F81C15}"/>
              </a:ext>
            </a:extLst>
          </p:cNvPr>
          <p:cNvSpPr txBox="1">
            <a:spLocks/>
          </p:cNvSpPr>
          <p:nvPr/>
        </p:nvSpPr>
        <p:spPr>
          <a:xfrm>
            <a:off x="9574926" y="234550"/>
            <a:ext cx="1794945" cy="38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Ambit Light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mbit Light" panose="000004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Immagine 1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702549F1-1CE5-C586-C5A9-5A497AA19D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0" y="9148"/>
            <a:ext cx="1940120" cy="7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D09AFC2-22E5-BB05-E3FA-F0C5813E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7" y="1792745"/>
            <a:ext cx="11785599" cy="4677167"/>
          </a:xfrm>
        </p:spPr>
        <p:txBody>
          <a:bodyPr>
            <a:noAutofit/>
          </a:bodyPr>
          <a:lstStyle/>
          <a:p>
            <a:r>
              <a:rPr lang="it-IT" sz="2000" dirty="0">
                <a:latin typeface="+mj-lt"/>
                <a:cs typeface="Arial" panose="020B0604020202020204" pitchFamily="34" charset="0"/>
              </a:rPr>
              <a:t>L’azienda crea prodotti di buon gusto?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endParaRPr lang="it-IT" sz="2000" dirty="0">
              <a:latin typeface="+mj-lt"/>
              <a:cs typeface="Arial" panose="020B0604020202020204" pitchFamily="34" charset="0"/>
            </a:endParaRP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L’azienda è un brand riconosciuto a livello internazionale?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792DAD0F-5860-469D-ED73-536324C51B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181509"/>
            <a:ext cx="1937227" cy="345156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4C5B2D77-65D2-4C35-162F-DB76A74B3DBD}"/>
              </a:ext>
            </a:extLst>
          </p:cNvPr>
          <p:cNvSpPr txBox="1">
            <a:spLocks/>
          </p:cNvSpPr>
          <p:nvPr/>
        </p:nvSpPr>
        <p:spPr>
          <a:xfrm>
            <a:off x="0" y="870494"/>
            <a:ext cx="12192000" cy="727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2800" b="1" dirty="0">
                <a:solidFill>
                  <a:srgbClr val="076633"/>
                </a:solidFill>
                <a:cs typeface="Arial" panose="020B0604020202020204" pitchFamily="34" charset="0"/>
              </a:rPr>
              <a:t>Il «Made in Italy» nell’impresa locale prescelta </a:t>
            </a:r>
            <a:r>
              <a:rPr lang="it-IT" altLang="it-IT" sz="1800" b="1" dirty="0">
                <a:solidFill>
                  <a:srgbClr val="076633"/>
                </a:solidFill>
                <a:cs typeface="Arial" panose="020B0604020202020204" pitchFamily="34" charset="0"/>
              </a:rPr>
              <a:t>(1/2)</a:t>
            </a:r>
            <a:endParaRPr lang="it-IT" sz="1800" b="1" dirty="0">
              <a:solidFill>
                <a:srgbClr val="076633"/>
              </a:solidFill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5DD1839-84DA-6D86-5B73-40FFFE7DFB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F57A65B-625C-F576-9A5F-155330E40704}"/>
              </a:ext>
            </a:extLst>
          </p:cNvPr>
          <p:cNvSpPr>
            <a:spLocks/>
          </p:cNvSpPr>
          <p:nvPr/>
        </p:nvSpPr>
        <p:spPr>
          <a:xfrm>
            <a:off x="8996218" y="248902"/>
            <a:ext cx="2915417" cy="264442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03E0F46F-27D5-BB7C-4D90-BC3F1A100DB5}"/>
              </a:ext>
            </a:extLst>
          </p:cNvPr>
          <p:cNvSpPr txBox="1">
            <a:spLocks/>
          </p:cNvSpPr>
          <p:nvPr/>
        </p:nvSpPr>
        <p:spPr>
          <a:xfrm>
            <a:off x="9574926" y="234550"/>
            <a:ext cx="1794945" cy="38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Ambit Light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mbit Light" panose="000004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Immagine 1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E8944568-23BD-7F3A-4E8C-944AC32B73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0" y="9148"/>
            <a:ext cx="1940120" cy="7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D09AFC2-22E5-BB05-E3FA-F0C5813E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7" y="1792744"/>
            <a:ext cx="11785599" cy="4811253"/>
          </a:xfrm>
        </p:spPr>
        <p:txBody>
          <a:bodyPr>
            <a:noAutofit/>
          </a:bodyPr>
          <a:lstStyle/>
          <a:p>
            <a:r>
              <a:rPr lang="it-IT" sz="2000" dirty="0">
                <a:latin typeface="+mj-lt"/>
                <a:cs typeface="Arial" panose="020B0604020202020204" pitchFamily="34" charset="0"/>
              </a:rPr>
              <a:t>L’azienda promuove e diffonde prodotti/servizi ispirati allo stile di vita italiano (es. La Dolce Vita)?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endParaRPr lang="it-IT" sz="2000" dirty="0">
              <a:latin typeface="+mj-lt"/>
              <a:cs typeface="Arial" panose="020B0604020202020204" pitchFamily="34" charset="0"/>
            </a:endParaRP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L’azienda collabora, ha collaborato o collaborerà in futuro con designer/stilisti italiani per i propri prodotti (es. linee esclusive o limited </a:t>
            </a:r>
            <a:r>
              <a:rPr lang="it-IT" sz="2000" dirty="0" err="1">
                <a:latin typeface="+mj-lt"/>
                <a:cs typeface="Arial" panose="020B0604020202020204" pitchFamily="34" charset="0"/>
              </a:rPr>
              <a:t>edition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)?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792DAD0F-5860-469D-ED73-536324C51B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181509"/>
            <a:ext cx="1937227" cy="345156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4C5B2D77-65D2-4C35-162F-DB76A74B3DBD}"/>
              </a:ext>
            </a:extLst>
          </p:cNvPr>
          <p:cNvSpPr txBox="1">
            <a:spLocks/>
          </p:cNvSpPr>
          <p:nvPr/>
        </p:nvSpPr>
        <p:spPr>
          <a:xfrm>
            <a:off x="0" y="870495"/>
            <a:ext cx="12192000" cy="727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2800" b="1" dirty="0">
                <a:solidFill>
                  <a:srgbClr val="076633"/>
                </a:solidFill>
                <a:cs typeface="Arial" panose="020B0604020202020204" pitchFamily="34" charset="0"/>
              </a:rPr>
              <a:t>Il «Made in Italy» nell’impresa locale prescelta </a:t>
            </a:r>
            <a:r>
              <a:rPr lang="it-IT" altLang="it-IT" sz="1800" b="1" dirty="0">
                <a:solidFill>
                  <a:srgbClr val="076633"/>
                </a:solidFill>
                <a:cs typeface="Arial" panose="020B0604020202020204" pitchFamily="34" charset="0"/>
              </a:rPr>
              <a:t>(2/2)</a:t>
            </a:r>
            <a:endParaRPr lang="it-IT" sz="1800" b="1" dirty="0">
              <a:solidFill>
                <a:srgbClr val="076633"/>
              </a:solidFill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5DD1839-84DA-6D86-5B73-40FFFE7DFB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F57A65B-625C-F576-9A5F-155330E40704}"/>
              </a:ext>
            </a:extLst>
          </p:cNvPr>
          <p:cNvSpPr>
            <a:spLocks/>
          </p:cNvSpPr>
          <p:nvPr/>
        </p:nvSpPr>
        <p:spPr>
          <a:xfrm>
            <a:off x="8996218" y="248902"/>
            <a:ext cx="2915417" cy="264442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03E0F46F-27D5-BB7C-4D90-BC3F1A100DB5}"/>
              </a:ext>
            </a:extLst>
          </p:cNvPr>
          <p:cNvSpPr txBox="1">
            <a:spLocks/>
          </p:cNvSpPr>
          <p:nvPr/>
        </p:nvSpPr>
        <p:spPr>
          <a:xfrm>
            <a:off x="9574926" y="234550"/>
            <a:ext cx="1794945" cy="38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Ambit Light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mbit Light" panose="000004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Immagine 1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9C53B452-399D-6AF2-90E4-7D894620E6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0" y="9148"/>
            <a:ext cx="1940120" cy="7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B2EAC6-EB0D-6AD8-CB99-6ECCF2AE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7190"/>
            <a:ext cx="12192000" cy="546510"/>
          </a:xfrm>
        </p:spPr>
        <p:txBody>
          <a:bodyPr>
            <a:noAutofit/>
          </a:bodyPr>
          <a:lstStyle/>
          <a:p>
            <a:pPr algn="ctr"/>
            <a:r>
              <a:rPr lang="it-IT" altLang="it-IT" sz="2800" b="1" dirty="0">
                <a:solidFill>
                  <a:srgbClr val="076633"/>
                </a:solidFill>
                <a:cs typeface="Arial" panose="020B0604020202020204" pitchFamily="34" charset="0"/>
              </a:rPr>
              <a:t>Presentazione dell’impresa locale prescelta </a:t>
            </a:r>
            <a:r>
              <a:rPr lang="it-IT" altLang="it-IT" sz="1800" b="1" dirty="0">
                <a:solidFill>
                  <a:srgbClr val="076633"/>
                </a:solidFill>
                <a:cs typeface="Arial" panose="020B0604020202020204" pitchFamily="34" charset="0"/>
              </a:rPr>
              <a:t>(1/2)</a:t>
            </a:r>
            <a:endParaRPr lang="it-IT" sz="2800" b="1" dirty="0">
              <a:solidFill>
                <a:srgbClr val="076633"/>
              </a:solidFill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9AB340-B664-9125-7A8D-C695E9AE6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41" y="1989681"/>
            <a:ext cx="11714394" cy="47906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latin typeface="+mj-lt"/>
                <a:cs typeface="Arial" panose="020B0604020202020204" pitchFamily="34" charset="0"/>
              </a:rPr>
              <a:t>NOME: ………………………………….……………………………………………………………………………………………………………………………..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+mj-lt"/>
                <a:cs typeface="Arial" panose="020B0604020202020204" pitchFamily="34" charset="0"/>
              </a:rPr>
              <a:t>INDIRIZZO SEDE GENERALE: ……………………………..……………………………………………………………………………………………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latin typeface="+mj-lt"/>
                <a:cs typeface="Arial" panose="020B0604020202020204" pitchFamily="34" charset="0"/>
              </a:rPr>
              <a:t>SETTORE DI ATTIVIT</a:t>
            </a:r>
            <a:r>
              <a:rPr lang="it-IT" sz="2000" dirty="0">
                <a:latin typeface="+mj-lt"/>
              </a:rPr>
              <a:t>À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 - Di cosa si occupa l’azienda?: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</a:p>
          <a:p>
            <a:pPr marL="0" indent="0">
              <a:lnSpc>
                <a:spcPct val="150000"/>
              </a:lnSpc>
              <a:buNone/>
            </a:pPr>
            <a:endParaRPr lang="it-IT" sz="2000" dirty="0">
              <a:cs typeface="Arial" panose="020B0604020202020204" pitchFamily="34" charset="0"/>
            </a:endParaRPr>
          </a:p>
        </p:txBody>
      </p:sp>
      <p:pic>
        <p:nvPicPr>
          <p:cNvPr id="11" name="Immagine 10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79A50E49-7DA2-F688-A58C-C9B6FA7BCF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181509"/>
            <a:ext cx="1937227" cy="345156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E49D4D7-A6E0-4715-90B8-8F2387B422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6DB225B-6D4D-9810-E642-4E423AE28136}"/>
              </a:ext>
            </a:extLst>
          </p:cNvPr>
          <p:cNvSpPr>
            <a:spLocks/>
          </p:cNvSpPr>
          <p:nvPr/>
        </p:nvSpPr>
        <p:spPr>
          <a:xfrm>
            <a:off x="8996218" y="248902"/>
            <a:ext cx="2915417" cy="264442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0CDC5D1B-505E-97DC-FC5D-B7A451784A1B}"/>
              </a:ext>
            </a:extLst>
          </p:cNvPr>
          <p:cNvSpPr txBox="1">
            <a:spLocks/>
          </p:cNvSpPr>
          <p:nvPr/>
        </p:nvSpPr>
        <p:spPr>
          <a:xfrm>
            <a:off x="9574926" y="234550"/>
            <a:ext cx="1794945" cy="38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Ambit Light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mbit Light" panose="000004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magine 3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9A35A1B5-F9E0-DF87-92F9-1BDDF53932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0" y="9148"/>
            <a:ext cx="1940120" cy="7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B2EAC6-EB0D-6AD8-CB99-6ECCF2AE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3618"/>
            <a:ext cx="12192000" cy="727405"/>
          </a:xfrm>
        </p:spPr>
        <p:txBody>
          <a:bodyPr>
            <a:noAutofit/>
          </a:bodyPr>
          <a:lstStyle/>
          <a:p>
            <a:pPr algn="ctr"/>
            <a:r>
              <a:rPr lang="it-IT" altLang="it-IT" sz="2800" b="1" dirty="0">
                <a:solidFill>
                  <a:srgbClr val="076633"/>
                </a:solidFill>
                <a:cs typeface="Arial" panose="020B0604020202020204" pitchFamily="34" charset="0"/>
              </a:rPr>
              <a:t>Presentazione dell’impresa locale prescelta </a:t>
            </a:r>
            <a:r>
              <a:rPr lang="it-IT" altLang="it-IT" sz="1800" b="1" dirty="0">
                <a:solidFill>
                  <a:srgbClr val="076633"/>
                </a:solidFill>
                <a:cs typeface="Arial" panose="020B0604020202020204" pitchFamily="34" charset="0"/>
              </a:rPr>
              <a:t>(2/2)</a:t>
            </a:r>
            <a:endParaRPr lang="it-IT" sz="2800" b="1" dirty="0">
              <a:solidFill>
                <a:srgbClr val="076633"/>
              </a:solidFill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9AB340-B664-9125-7A8D-C695E9AE6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41" y="1860373"/>
            <a:ext cx="11714394" cy="47906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>
                <a:latin typeface="+mj-lt"/>
                <a:cs typeface="Arial" panose="020B0604020202020204" pitchFamily="34" charset="0"/>
              </a:rPr>
              <a:t>PROPRIET</a:t>
            </a:r>
            <a:r>
              <a:rPr lang="it-IT" sz="2000" dirty="0">
                <a:latin typeface="+mj-lt"/>
              </a:rPr>
              <a:t>À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 - l’azienda appartiene a una famiglia?: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.…………………………………………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latin typeface="+mj-lt"/>
                <a:cs typeface="Arial" panose="020B0604020202020204" pitchFamily="34" charset="0"/>
              </a:rPr>
              <a:t>DIMENSIONI</a:t>
            </a:r>
          </a:p>
          <a:p>
            <a:pPr lvl="1">
              <a:lnSpc>
                <a:spcPct val="110000"/>
              </a:lnSpc>
            </a:pPr>
            <a:r>
              <a:rPr lang="it-IT" sz="1800" dirty="0">
                <a:latin typeface="+mj-lt"/>
                <a:cs typeface="Arial" panose="020B0604020202020204" pitchFamily="34" charset="0"/>
              </a:rPr>
              <a:t>Numero dipendenti: ……………………………………………………………………………………………………………………………………………………….</a:t>
            </a:r>
          </a:p>
          <a:p>
            <a:pPr lvl="1">
              <a:lnSpc>
                <a:spcPct val="110000"/>
              </a:lnSpc>
            </a:pPr>
            <a:r>
              <a:rPr lang="it-IT" sz="1800" dirty="0">
                <a:latin typeface="+mj-lt"/>
                <a:cs typeface="Arial" panose="020B0604020202020204" pitchFamily="34" charset="0"/>
              </a:rPr>
              <a:t>Fatturato: ……………………………………………………………………………………………………………………………………………………………............. </a:t>
            </a:r>
          </a:p>
          <a:p>
            <a:pPr lvl="1">
              <a:lnSpc>
                <a:spcPct val="110000"/>
              </a:lnSpc>
            </a:pPr>
            <a:r>
              <a:rPr lang="it-IT" sz="1800" dirty="0">
                <a:latin typeface="+mj-lt"/>
                <a:cs typeface="Arial" panose="020B0604020202020204" pitchFamily="34" charset="0"/>
              </a:rPr>
              <a:t>Raggio di azione nazionale/internazionale: </a:t>
            </a:r>
            <a:r>
              <a:rPr lang="it-IT" sz="18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……………………………………………………………………………………………………………….</a:t>
            </a:r>
            <a:endParaRPr lang="it-IT" sz="1800" dirty="0">
              <a:latin typeface="+mj-lt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it-IT" sz="1800" dirty="0">
                <a:latin typeface="+mj-lt"/>
                <a:cs typeface="Arial" panose="020B0604020202020204" pitchFamily="34" charset="0"/>
              </a:rPr>
              <a:t>È parte di un gruppo?: </a:t>
            </a:r>
            <a:r>
              <a:rPr lang="it-IT" sz="18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……………………………………………………………………………………………………………………………………….............</a:t>
            </a:r>
            <a:endParaRPr lang="it-IT" sz="18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000" dirty="0">
                <a:latin typeface="+mj-lt"/>
                <a:cs typeface="Arial" panose="020B0604020202020204" pitchFamily="34" charset="0"/>
              </a:rPr>
              <a:t>ETÀ - Quando è nata l’azienda?: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Immagine 10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79A50E49-7DA2-F688-A58C-C9B6FA7BCF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181509"/>
            <a:ext cx="1937227" cy="345156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E49D4D7-A6E0-4715-90B8-8F2387B422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6DB225B-6D4D-9810-E642-4E423AE28136}"/>
              </a:ext>
            </a:extLst>
          </p:cNvPr>
          <p:cNvSpPr>
            <a:spLocks/>
          </p:cNvSpPr>
          <p:nvPr/>
        </p:nvSpPr>
        <p:spPr>
          <a:xfrm>
            <a:off x="8996218" y="248902"/>
            <a:ext cx="2915417" cy="264442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0CDC5D1B-505E-97DC-FC5D-B7A451784A1B}"/>
              </a:ext>
            </a:extLst>
          </p:cNvPr>
          <p:cNvSpPr txBox="1">
            <a:spLocks/>
          </p:cNvSpPr>
          <p:nvPr/>
        </p:nvSpPr>
        <p:spPr>
          <a:xfrm>
            <a:off x="9574926" y="234550"/>
            <a:ext cx="1794945" cy="38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Ambit Light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mbit Light" panose="000004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magine 3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953C83FB-55D6-4078-3049-DA25D0A3CE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0" y="9148"/>
            <a:ext cx="1940120" cy="7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9AB340-B664-9125-7A8D-C695E9AE6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36" y="1707015"/>
            <a:ext cx="11739419" cy="4977130"/>
          </a:xfrm>
        </p:spPr>
        <p:txBody>
          <a:bodyPr>
            <a:noAutofit/>
          </a:bodyPr>
          <a:lstStyle/>
          <a:p>
            <a:r>
              <a:rPr lang="it-IT" sz="2000" dirty="0">
                <a:latin typeface="+mj-lt"/>
                <a:cs typeface="Arial" panose="020B0604020202020204" pitchFamily="34" charset="0"/>
              </a:rPr>
              <a:t>I fattori di innovazione: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endParaRPr lang="it-IT" sz="2000" dirty="0">
              <a:latin typeface="+mj-lt"/>
              <a:cs typeface="Arial" panose="020B0604020202020204" pitchFamily="34" charset="0"/>
            </a:endParaRP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Le prove della sua internazionalità: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</a:p>
          <a:p>
            <a:pPr marL="0" indent="0">
              <a:buNone/>
            </a:pPr>
            <a:endParaRPr lang="it-IT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Immagine 8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BCDBC16C-7E5B-C96C-3219-494CE9CC91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181509"/>
            <a:ext cx="1937227" cy="345156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D4FF9E44-E4E0-0EC2-9F2B-CC07BB0F3F73}"/>
              </a:ext>
            </a:extLst>
          </p:cNvPr>
          <p:cNvSpPr txBox="1">
            <a:spLocks/>
          </p:cNvSpPr>
          <p:nvPr/>
        </p:nvSpPr>
        <p:spPr>
          <a:xfrm>
            <a:off x="0" y="907439"/>
            <a:ext cx="12192000" cy="727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2800" b="1" dirty="0">
                <a:solidFill>
                  <a:srgbClr val="076633"/>
                </a:solidFill>
                <a:cs typeface="Arial" panose="020B0604020202020204" pitchFamily="34" charset="0"/>
              </a:rPr>
              <a:t>Elementi del successo dell’impresa locale prescelta </a:t>
            </a:r>
            <a:r>
              <a:rPr lang="it-IT" altLang="it-IT" sz="1800" b="1" dirty="0">
                <a:solidFill>
                  <a:srgbClr val="076633"/>
                </a:solidFill>
                <a:cs typeface="Arial" panose="020B0604020202020204" pitchFamily="34" charset="0"/>
              </a:rPr>
              <a:t>(1/2)</a:t>
            </a:r>
            <a:endParaRPr lang="it-IT" sz="1800" b="1" dirty="0">
              <a:solidFill>
                <a:srgbClr val="076633"/>
              </a:solidFill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5F83AD-F964-B3E5-7CDD-C33C7C0FF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0B53F14-EE63-0F29-0B1C-DBF930B61160}"/>
              </a:ext>
            </a:extLst>
          </p:cNvPr>
          <p:cNvSpPr>
            <a:spLocks/>
          </p:cNvSpPr>
          <p:nvPr/>
        </p:nvSpPr>
        <p:spPr>
          <a:xfrm>
            <a:off x="8996218" y="248902"/>
            <a:ext cx="2915417" cy="264442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0B558040-9859-8D24-305E-6CEAAEE14132}"/>
              </a:ext>
            </a:extLst>
          </p:cNvPr>
          <p:cNvSpPr txBox="1">
            <a:spLocks/>
          </p:cNvSpPr>
          <p:nvPr/>
        </p:nvSpPr>
        <p:spPr>
          <a:xfrm>
            <a:off x="9574926" y="234550"/>
            <a:ext cx="1794945" cy="38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Ambit Light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mbit Light" panose="000004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Immagine 1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71BC9D1-04A3-77E0-D8BB-77BD044567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0" y="9148"/>
            <a:ext cx="1940120" cy="7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9AB340-B664-9125-7A8D-C695E9AE6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36" y="1679306"/>
            <a:ext cx="11739419" cy="4977130"/>
          </a:xfrm>
        </p:spPr>
        <p:txBody>
          <a:bodyPr>
            <a:noAutofit/>
          </a:bodyPr>
          <a:lstStyle/>
          <a:p>
            <a:r>
              <a:rPr lang="it-IT" sz="2000" dirty="0">
                <a:latin typeface="+mj-lt"/>
                <a:cs typeface="Arial" panose="020B0604020202020204" pitchFamily="34" charset="0"/>
              </a:rPr>
              <a:t>La compresenza della forza della famiglia proprietaria e quella degli investitori: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endParaRPr lang="it-IT" sz="2000" dirty="0">
              <a:latin typeface="+mj-lt"/>
              <a:cs typeface="Arial" panose="020B0604020202020204" pitchFamily="34" charset="0"/>
            </a:endParaRP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La presenza di collaboratori creativi, come Manager, non appartenenti alla famiglia proprietaria dell’impresa, ma legati all’impresa da fiducia e fedeltà: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Immagine 8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BCDBC16C-7E5B-C96C-3219-494CE9CC91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181509"/>
            <a:ext cx="1937227" cy="345156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D4FF9E44-E4E0-0EC2-9F2B-CC07BB0F3F73}"/>
              </a:ext>
            </a:extLst>
          </p:cNvPr>
          <p:cNvSpPr txBox="1">
            <a:spLocks/>
          </p:cNvSpPr>
          <p:nvPr/>
        </p:nvSpPr>
        <p:spPr>
          <a:xfrm>
            <a:off x="0" y="879730"/>
            <a:ext cx="12192000" cy="727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2800" b="1" dirty="0">
                <a:solidFill>
                  <a:srgbClr val="076633"/>
                </a:solidFill>
                <a:cs typeface="Arial" panose="020B0604020202020204" pitchFamily="34" charset="0"/>
              </a:rPr>
              <a:t>Elementi del successo dell’impresa locale prescelta </a:t>
            </a:r>
            <a:r>
              <a:rPr lang="it-IT" altLang="it-IT" sz="1800" b="1" dirty="0">
                <a:solidFill>
                  <a:srgbClr val="076633"/>
                </a:solidFill>
                <a:cs typeface="Arial" panose="020B0604020202020204" pitchFamily="34" charset="0"/>
              </a:rPr>
              <a:t>(2/2)</a:t>
            </a:r>
            <a:endParaRPr lang="it-IT" sz="1800" b="1" dirty="0">
              <a:solidFill>
                <a:srgbClr val="076633"/>
              </a:solidFill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5F83AD-F964-B3E5-7CDD-C33C7C0FF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0B53F14-EE63-0F29-0B1C-DBF930B61160}"/>
              </a:ext>
            </a:extLst>
          </p:cNvPr>
          <p:cNvSpPr>
            <a:spLocks/>
          </p:cNvSpPr>
          <p:nvPr/>
        </p:nvSpPr>
        <p:spPr>
          <a:xfrm>
            <a:off x="8996218" y="248902"/>
            <a:ext cx="2915417" cy="264442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0B558040-9859-8D24-305E-6CEAAEE14132}"/>
              </a:ext>
            </a:extLst>
          </p:cNvPr>
          <p:cNvSpPr txBox="1">
            <a:spLocks/>
          </p:cNvSpPr>
          <p:nvPr/>
        </p:nvSpPr>
        <p:spPr>
          <a:xfrm>
            <a:off x="9574926" y="234550"/>
            <a:ext cx="1794945" cy="38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Ambit Light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mbit Light" panose="000004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Immagine 1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F322E30C-E97B-5C46-3067-B6CB328E06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0" y="9148"/>
            <a:ext cx="1940120" cy="7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3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D09AFC2-22E5-BB05-E3FA-F0C5813E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65327"/>
            <a:ext cx="11739418" cy="5322427"/>
          </a:xfrm>
        </p:spPr>
        <p:txBody>
          <a:bodyPr>
            <a:noAutofit/>
          </a:bodyPr>
          <a:lstStyle/>
          <a:p>
            <a:r>
              <a:rPr lang="it-IT" sz="2000" dirty="0">
                <a:latin typeface="+mj-lt"/>
                <a:cs typeface="Arial" panose="020B0604020202020204" pitchFamily="34" charset="0"/>
              </a:rPr>
              <a:t>Quali innovazioni organizzative ha introdotto?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endParaRPr lang="it-IT" sz="2000" dirty="0">
              <a:latin typeface="+mj-lt"/>
              <a:cs typeface="Arial" panose="020B0604020202020204" pitchFamily="34" charset="0"/>
            </a:endParaRP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Come porta avanti l’innovazione tecnologica?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Immagine 8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2424C20-D3C1-FC2A-B247-B9683255C7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181509"/>
            <a:ext cx="1937227" cy="345156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832285EA-50C4-67A5-5FA1-F272A08C436A}"/>
              </a:ext>
            </a:extLst>
          </p:cNvPr>
          <p:cNvSpPr txBox="1">
            <a:spLocks/>
          </p:cNvSpPr>
          <p:nvPr/>
        </p:nvSpPr>
        <p:spPr>
          <a:xfrm>
            <a:off x="0" y="815075"/>
            <a:ext cx="12192000" cy="727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2800" b="1" dirty="0">
                <a:solidFill>
                  <a:srgbClr val="076633"/>
                </a:solidFill>
                <a:cs typeface="Arial" panose="020B0604020202020204" pitchFamily="34" charset="0"/>
              </a:rPr>
              <a:t>Elementi olivettiani dell’impresa locale prescelta </a:t>
            </a:r>
            <a:r>
              <a:rPr lang="it-IT" altLang="it-IT" sz="1800" b="1" dirty="0">
                <a:solidFill>
                  <a:srgbClr val="076633"/>
                </a:solidFill>
                <a:cs typeface="Arial" panose="020B0604020202020204" pitchFamily="34" charset="0"/>
              </a:rPr>
              <a:t>(1/2)</a:t>
            </a:r>
            <a:endParaRPr lang="it-IT" sz="1800" b="1" dirty="0">
              <a:solidFill>
                <a:srgbClr val="076633"/>
              </a:solidFill>
              <a:cs typeface="Arial" panose="020B0604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D29FD49-2ADA-3019-8E0D-DED10FCA1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FE14447-90A5-542C-E93F-D758C1B99DD5}"/>
              </a:ext>
            </a:extLst>
          </p:cNvPr>
          <p:cNvSpPr>
            <a:spLocks/>
          </p:cNvSpPr>
          <p:nvPr/>
        </p:nvSpPr>
        <p:spPr>
          <a:xfrm>
            <a:off x="8996218" y="248902"/>
            <a:ext cx="2915417" cy="264442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0E5DE2CF-AA2B-D385-FF36-0D64152CF063}"/>
              </a:ext>
            </a:extLst>
          </p:cNvPr>
          <p:cNvSpPr txBox="1">
            <a:spLocks/>
          </p:cNvSpPr>
          <p:nvPr/>
        </p:nvSpPr>
        <p:spPr>
          <a:xfrm>
            <a:off x="9574926" y="234550"/>
            <a:ext cx="1794945" cy="38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Ambit Light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mbit Light" panose="000004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Immagine 1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BBA5C0F4-DA99-1A1A-06D6-A035CB986E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0" y="9148"/>
            <a:ext cx="1940120" cy="7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D09AFC2-22E5-BB05-E3FA-F0C5813E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803871"/>
            <a:ext cx="11739418" cy="5322427"/>
          </a:xfrm>
        </p:spPr>
        <p:txBody>
          <a:bodyPr>
            <a:noAutofit/>
          </a:bodyPr>
          <a:lstStyle/>
          <a:p>
            <a:r>
              <a:rPr lang="it-IT" sz="2000" dirty="0">
                <a:latin typeface="+mj-lt"/>
                <a:cs typeface="Arial" panose="020B0604020202020204" pitchFamily="34" charset="0"/>
              </a:rPr>
              <a:t>Come si colloca nell’ambito dell’innovazione culturale?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endParaRPr lang="it-IT" sz="2000" dirty="0">
              <a:latin typeface="+mj-lt"/>
              <a:cs typeface="Arial" panose="020B0604020202020204" pitchFamily="34" charset="0"/>
            </a:endParaRP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Quali sono state le innovazioni estetiche?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Immagine 8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2424C20-D3C1-FC2A-B247-B9683255C7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181509"/>
            <a:ext cx="1937227" cy="345156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832285EA-50C4-67A5-5FA1-F272A08C436A}"/>
              </a:ext>
            </a:extLst>
          </p:cNvPr>
          <p:cNvSpPr txBox="1">
            <a:spLocks/>
          </p:cNvSpPr>
          <p:nvPr/>
        </p:nvSpPr>
        <p:spPr>
          <a:xfrm>
            <a:off x="0" y="953619"/>
            <a:ext cx="12192000" cy="727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2800" b="1" dirty="0">
                <a:solidFill>
                  <a:srgbClr val="076633"/>
                </a:solidFill>
                <a:cs typeface="Arial" panose="020B0604020202020204" pitchFamily="34" charset="0"/>
              </a:rPr>
              <a:t>Elementi olivettiani dell’impresa locale prescelta </a:t>
            </a:r>
            <a:r>
              <a:rPr lang="it-IT" altLang="it-IT" sz="1800" b="1" dirty="0">
                <a:solidFill>
                  <a:srgbClr val="076633"/>
                </a:solidFill>
                <a:cs typeface="Arial" panose="020B0604020202020204" pitchFamily="34" charset="0"/>
              </a:rPr>
              <a:t>(2/2)</a:t>
            </a:r>
            <a:endParaRPr lang="it-IT" sz="1800" b="1" dirty="0">
              <a:solidFill>
                <a:srgbClr val="076633"/>
              </a:solidFill>
              <a:cs typeface="Arial" panose="020B0604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D29FD49-2ADA-3019-8E0D-DED10FCA1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FE14447-90A5-542C-E93F-D758C1B99DD5}"/>
              </a:ext>
            </a:extLst>
          </p:cNvPr>
          <p:cNvSpPr>
            <a:spLocks/>
          </p:cNvSpPr>
          <p:nvPr/>
        </p:nvSpPr>
        <p:spPr>
          <a:xfrm>
            <a:off x="8996218" y="248902"/>
            <a:ext cx="2915417" cy="264442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0E5DE2CF-AA2B-D385-FF36-0D64152CF063}"/>
              </a:ext>
            </a:extLst>
          </p:cNvPr>
          <p:cNvSpPr txBox="1">
            <a:spLocks/>
          </p:cNvSpPr>
          <p:nvPr/>
        </p:nvSpPr>
        <p:spPr>
          <a:xfrm>
            <a:off x="9574926" y="234550"/>
            <a:ext cx="1794945" cy="38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Ambit Light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mbit Light" panose="000004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Immagine 1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5F19694-5E20-7B67-1014-57B4074D8F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0" y="9148"/>
            <a:ext cx="1940120" cy="7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7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D09AFC2-22E5-BB05-E3FA-F0C5813E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1" y="1783440"/>
            <a:ext cx="11831782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>
                <a:latin typeface="+mj-lt"/>
                <a:cs typeface="Arial" panose="020B0604020202020204" pitchFamily="34" charset="0"/>
              </a:rPr>
              <a:t>Il/La Dott./Dott.ssa (indicare nome e cognome), (indicare ruolo ricoperto) di (indicare l’azienda scelta), ha uno stile di leadership di tipo </a:t>
            </a:r>
            <a:r>
              <a:rPr lang="it-IT" sz="2000" b="1" dirty="0" err="1">
                <a:latin typeface="+mj-lt"/>
                <a:cs typeface="Arial" panose="020B0604020202020204" pitchFamily="34" charset="0"/>
              </a:rPr>
              <a:t>affiliativo</a:t>
            </a:r>
            <a:r>
              <a:rPr lang="it-IT" sz="2000" b="1" dirty="0">
                <a:latin typeface="+mj-lt"/>
                <a:cs typeface="Arial" panose="020B0604020202020204" pitchFamily="34" charset="0"/>
              </a:rPr>
              <a:t>/democratico/allenatore/battistrada/direttivo/autorevole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, in quanto…</a:t>
            </a:r>
            <a:r>
              <a:rPr lang="it-IT" sz="2000" dirty="0">
                <a:cs typeface="Arial" panose="020B0604020202020204" pitchFamily="34" charset="0"/>
              </a:rPr>
              <a:t> 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 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t-IT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Immagine 8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8185B30F-569D-1FA4-DDFE-970ACD15C8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181509"/>
            <a:ext cx="1937227" cy="345156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3C46DA89-9D34-F9CB-8A72-38F2AB2D8D38}"/>
              </a:ext>
            </a:extLst>
          </p:cNvPr>
          <p:cNvSpPr txBox="1">
            <a:spLocks/>
          </p:cNvSpPr>
          <p:nvPr/>
        </p:nvSpPr>
        <p:spPr>
          <a:xfrm>
            <a:off x="0" y="981331"/>
            <a:ext cx="12192000" cy="727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2800" b="1" dirty="0">
                <a:solidFill>
                  <a:srgbClr val="076633"/>
                </a:solidFill>
                <a:cs typeface="Arial" panose="020B0604020202020204" pitchFamily="34" charset="0"/>
              </a:rPr>
              <a:t>La leadership nell’impresa locale prescelta </a:t>
            </a:r>
            <a:r>
              <a:rPr lang="it-IT" altLang="it-IT" sz="1800" b="1" dirty="0">
                <a:solidFill>
                  <a:srgbClr val="076633"/>
                </a:solidFill>
                <a:cs typeface="Arial" panose="020B0604020202020204" pitchFamily="34" charset="0"/>
              </a:rPr>
              <a:t>(1/1)</a:t>
            </a:r>
            <a:endParaRPr lang="it-IT" sz="1800" b="1" dirty="0">
              <a:solidFill>
                <a:srgbClr val="076633"/>
              </a:solidFill>
              <a:cs typeface="Arial" panose="020B0604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E8B5A73-C0E6-8464-5571-FEB83AB370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19CC9C2-72A6-F32F-4BC5-4F3D6E26FF58}"/>
              </a:ext>
            </a:extLst>
          </p:cNvPr>
          <p:cNvSpPr>
            <a:spLocks/>
          </p:cNvSpPr>
          <p:nvPr/>
        </p:nvSpPr>
        <p:spPr>
          <a:xfrm>
            <a:off x="8996218" y="248902"/>
            <a:ext cx="2915417" cy="264442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0C25CCBB-67D3-B220-B2B7-A5EB5544A42C}"/>
              </a:ext>
            </a:extLst>
          </p:cNvPr>
          <p:cNvSpPr txBox="1">
            <a:spLocks/>
          </p:cNvSpPr>
          <p:nvPr/>
        </p:nvSpPr>
        <p:spPr>
          <a:xfrm>
            <a:off x="9574926" y="234550"/>
            <a:ext cx="1794945" cy="38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Ambit Light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mbit Light" panose="000004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Immagine 1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E2FE94FB-3424-3E3B-D497-2178863AE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0" y="9148"/>
            <a:ext cx="1940120" cy="7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D09AFC2-22E5-BB05-E3FA-F0C5813E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2" y="1736131"/>
            <a:ext cx="11813308" cy="5299588"/>
          </a:xfrm>
        </p:spPr>
        <p:txBody>
          <a:bodyPr>
            <a:noAutofit/>
          </a:bodyPr>
          <a:lstStyle/>
          <a:p>
            <a:r>
              <a:rPr lang="it-IT" sz="2000" dirty="0">
                <a:latin typeface="+mj-lt"/>
                <a:cs typeface="Arial" panose="020B0604020202020204" pitchFamily="34" charset="0"/>
              </a:rPr>
              <a:t>Formazione e istruzione: l’azienda finanzia borse di studio o occasioni di formazione per giovani e studenti?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endParaRPr lang="it-IT" sz="2000" dirty="0">
              <a:latin typeface="+mj-lt"/>
              <a:cs typeface="Arial" panose="020B0604020202020204" pitchFamily="34" charset="0"/>
            </a:endParaRP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Sport: l’azienda supporta la squadra sportiva locale? Ha attivi altri progetti sportivi?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03B14D5C-2140-2352-A3E8-DCB17A2BB4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181509"/>
            <a:ext cx="1937227" cy="345156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1FEE322F-59A7-FF36-DC71-2A9972254ED2}"/>
              </a:ext>
            </a:extLst>
          </p:cNvPr>
          <p:cNvSpPr txBox="1">
            <a:spLocks/>
          </p:cNvSpPr>
          <p:nvPr/>
        </p:nvSpPr>
        <p:spPr>
          <a:xfrm>
            <a:off x="0" y="898205"/>
            <a:ext cx="12192000" cy="727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2800" b="1" dirty="0">
                <a:solidFill>
                  <a:srgbClr val="076633"/>
                </a:solidFill>
                <a:cs typeface="Arial" panose="020B0604020202020204" pitchFamily="34" charset="0"/>
              </a:rPr>
              <a:t>I rapporti con il territorio dell’impresa locale prescelta </a:t>
            </a:r>
            <a:r>
              <a:rPr lang="it-IT" altLang="it-IT" sz="1800" b="1" dirty="0">
                <a:solidFill>
                  <a:srgbClr val="076633"/>
                </a:solidFill>
                <a:cs typeface="Arial" panose="020B0604020202020204" pitchFamily="34" charset="0"/>
              </a:rPr>
              <a:t>(1/2)</a:t>
            </a:r>
            <a:endParaRPr lang="it-IT" sz="1800" b="1" dirty="0">
              <a:solidFill>
                <a:srgbClr val="076633"/>
              </a:solidFill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FC1DD70-6D86-A57E-D189-F95C53DE3D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3455E8B-CC53-1F37-C1D7-F903049802C7}"/>
              </a:ext>
            </a:extLst>
          </p:cNvPr>
          <p:cNvSpPr>
            <a:spLocks/>
          </p:cNvSpPr>
          <p:nvPr/>
        </p:nvSpPr>
        <p:spPr>
          <a:xfrm>
            <a:off x="8996218" y="248902"/>
            <a:ext cx="2915417" cy="264442"/>
          </a:xfrm>
          <a:prstGeom prst="rect">
            <a:avLst/>
          </a:prstGeom>
          <a:solidFill>
            <a:srgbClr val="06C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A76E0A76-AB35-2014-A536-613611F81C15}"/>
              </a:ext>
            </a:extLst>
          </p:cNvPr>
          <p:cNvSpPr txBox="1">
            <a:spLocks/>
          </p:cNvSpPr>
          <p:nvPr/>
        </p:nvSpPr>
        <p:spPr>
          <a:xfrm>
            <a:off x="9574926" y="234550"/>
            <a:ext cx="1794945" cy="38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Ambit Light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mbit Light" panose="000004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Immagine 1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7F234FEA-9649-1C09-34E2-71B90DF9B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0" y="9148"/>
            <a:ext cx="1940120" cy="7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485</Words>
  <Application>Microsoft Office PowerPoint</Application>
  <PresentationFormat>Widescreen</PresentationFormat>
  <Paragraphs>68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Ambit Light</vt:lpstr>
      <vt:lpstr>Arial</vt:lpstr>
      <vt:lpstr>Calibri</vt:lpstr>
      <vt:lpstr>Roboto</vt:lpstr>
      <vt:lpstr>Personalizza struttura</vt:lpstr>
      <vt:lpstr>Il segreto italiano.  Come mai l’Italia è  la seconda potenza industriale in Europa e settima al mondo?</vt:lpstr>
      <vt:lpstr>Presentazione dell’impresa locale prescelta (1/2)</vt:lpstr>
      <vt:lpstr>Presentazione dell’impresa locale prescelta (2/2)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Segreto Italiano</dc:title>
  <dc:creator>Bertolini Stefania</dc:creator>
  <cp:lastModifiedBy>Debora Avella</cp:lastModifiedBy>
  <cp:revision>109</cp:revision>
  <dcterms:created xsi:type="dcterms:W3CDTF">2023-03-27T10:27:15Z</dcterms:created>
  <dcterms:modified xsi:type="dcterms:W3CDTF">2023-08-02T09:47:09Z</dcterms:modified>
</cp:coreProperties>
</file>